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0403B0-EBB8-4A91-B50D-C8110DB488E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342738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0403B0-EBB8-4A91-B50D-C8110DB488E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100782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0403B0-EBB8-4A91-B50D-C8110DB488E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2397750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0403B0-EBB8-4A91-B50D-C8110DB488E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319966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0403B0-EBB8-4A91-B50D-C8110DB488E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207450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0403B0-EBB8-4A91-B50D-C8110DB488E3}"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208909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0403B0-EBB8-4A91-B50D-C8110DB488E3}"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309377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0403B0-EBB8-4A91-B50D-C8110DB488E3}"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388389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403B0-EBB8-4A91-B50D-C8110DB488E3}"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156187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403B0-EBB8-4A91-B50D-C8110DB488E3}"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85988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0403B0-EBB8-4A91-B50D-C8110DB488E3}"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EA030-AEAB-4C45-BC2E-001C15BE0A4D}" type="slidenum">
              <a:rPr lang="en-US" smtClean="0"/>
              <a:t>‹#›</a:t>
            </a:fld>
            <a:endParaRPr lang="en-US"/>
          </a:p>
        </p:txBody>
      </p:sp>
    </p:spTree>
    <p:extLst>
      <p:ext uri="{BB962C8B-B14F-4D97-AF65-F5344CB8AC3E}">
        <p14:creationId xmlns:p14="http://schemas.microsoft.com/office/powerpoint/2010/main" val="1785560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403B0-EBB8-4A91-B50D-C8110DB488E3}" type="datetimeFigureOut">
              <a:rPr lang="en-US" smtClean="0"/>
              <a:t>4/23/2020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EA030-AEAB-4C45-BC2E-001C15BE0A4D}" type="slidenum">
              <a:rPr lang="en-US" smtClean="0"/>
              <a:t>‹#›</a:t>
            </a:fld>
            <a:endParaRPr lang="en-US"/>
          </a:p>
        </p:txBody>
      </p:sp>
    </p:spTree>
    <p:extLst>
      <p:ext uri="{BB962C8B-B14F-4D97-AF65-F5344CB8AC3E}">
        <p14:creationId xmlns:p14="http://schemas.microsoft.com/office/powerpoint/2010/main" val="1667439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sei.cm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Capability Maturity Model (CMM)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05446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Capability </a:t>
            </a:r>
            <a:r>
              <a:rPr lang="en-US" dirty="0"/>
              <a:t>Maturity Model (CMM) broadly refers to a process improvement approach that is based on a process model. </a:t>
            </a:r>
            <a:endParaRPr lang="en-US" dirty="0" smtClean="0"/>
          </a:p>
          <a:p>
            <a:pPr marL="0" indent="0">
              <a:buNone/>
            </a:pPr>
            <a:r>
              <a:rPr lang="en-US" dirty="0" smtClean="0"/>
              <a:t>CMM </a:t>
            </a:r>
            <a:r>
              <a:rPr lang="en-US" dirty="0"/>
              <a:t>also refers specifically to the first such model, developed by the </a:t>
            </a:r>
            <a:r>
              <a:rPr lang="en-US" u="sng" dirty="0">
                <a:hlinkClick r:id="rId2"/>
              </a:rPr>
              <a:t>Software Engineering Institute</a:t>
            </a:r>
            <a:r>
              <a:rPr lang="en-US" dirty="0"/>
              <a:t> (SEI) in the mid-1980s, as well as the family of process models that followed. </a:t>
            </a:r>
            <a:endParaRPr lang="en-US" dirty="0" smtClean="0"/>
          </a:p>
          <a:p>
            <a:pPr marL="0" indent="0">
              <a:buNone/>
            </a:pPr>
            <a:r>
              <a:rPr lang="en-US" dirty="0" smtClean="0"/>
              <a:t>A </a:t>
            </a:r>
            <a:r>
              <a:rPr lang="en-US" dirty="0"/>
              <a:t>process model is a structured collection of practices that describe the characteristics of effective processes; the practices included are those proven by experience to be effective.</a:t>
            </a:r>
          </a:p>
        </p:txBody>
      </p:sp>
    </p:spTree>
    <p:extLst>
      <p:ext uri="{BB962C8B-B14F-4D97-AF65-F5344CB8AC3E}">
        <p14:creationId xmlns:p14="http://schemas.microsoft.com/office/powerpoint/2010/main" val="2786103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the CMM</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Initial</a:t>
            </a:r>
          </a:p>
          <a:p>
            <a:pPr marL="514350" indent="-514350">
              <a:buFont typeface="+mj-lt"/>
              <a:buAutoNum type="arabicPeriod"/>
            </a:pPr>
            <a:r>
              <a:rPr lang="en-US" dirty="0" smtClean="0"/>
              <a:t>Repeatable</a:t>
            </a:r>
          </a:p>
          <a:p>
            <a:pPr marL="514350" indent="-514350">
              <a:buFont typeface="+mj-lt"/>
              <a:buAutoNum type="arabicPeriod"/>
            </a:pPr>
            <a:r>
              <a:rPr lang="en-US" dirty="0" smtClean="0"/>
              <a:t>Defined</a:t>
            </a:r>
          </a:p>
          <a:p>
            <a:pPr marL="514350" indent="-514350">
              <a:buFont typeface="+mj-lt"/>
              <a:buAutoNum type="arabicPeriod"/>
            </a:pPr>
            <a:r>
              <a:rPr lang="en-US" dirty="0" smtClean="0"/>
              <a:t>Managed</a:t>
            </a:r>
          </a:p>
          <a:p>
            <a:pPr marL="514350" indent="-514350">
              <a:buFont typeface="+mj-lt"/>
              <a:buAutoNum type="arabicPeriod"/>
            </a:pPr>
            <a:r>
              <a:rPr lang="en-US" dirty="0" smtClean="0"/>
              <a:t>Optimizing</a:t>
            </a:r>
            <a:endParaRPr lang="en-US" dirty="0"/>
          </a:p>
        </p:txBody>
      </p:sp>
    </p:spTree>
    <p:extLst>
      <p:ext uri="{BB962C8B-B14F-4D97-AF65-F5344CB8AC3E}">
        <p14:creationId xmlns:p14="http://schemas.microsoft.com/office/powerpoint/2010/main" val="38010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the CMM-Initial</a:t>
            </a:r>
            <a:endParaRPr lang="en-US" dirty="0"/>
          </a:p>
        </p:txBody>
      </p:sp>
      <p:sp>
        <p:nvSpPr>
          <p:cNvPr id="3" name="Content Placeholder 2"/>
          <p:cNvSpPr>
            <a:spLocks noGrp="1"/>
          </p:cNvSpPr>
          <p:nvPr>
            <p:ph idx="1"/>
          </p:nvPr>
        </p:nvSpPr>
        <p:spPr/>
        <p:txBody>
          <a:bodyPr/>
          <a:lstStyle/>
          <a:p>
            <a:r>
              <a:rPr lang="en-US" dirty="0"/>
              <a:t>Processes are usually ad hoc and the organization usually does not provide a stable environment. Success in these organizations depends on the competence and heroics of the people in the organization and not on the use of proven processes. In spite of this ad hoc, chaotic environment, maturity level 1 organizations often produce products and services that work; however, they frequently exceed the budget and schedule of their projects.</a:t>
            </a:r>
          </a:p>
          <a:p>
            <a:r>
              <a:rPr lang="en-US" dirty="0"/>
              <a:t>Organizations are characterized by a tendency to over commit, abandon processes in the time of crisis, and not be able to repeat their past successes again.</a:t>
            </a:r>
          </a:p>
        </p:txBody>
      </p:sp>
    </p:spTree>
    <p:extLst>
      <p:ext uri="{BB962C8B-B14F-4D97-AF65-F5344CB8AC3E}">
        <p14:creationId xmlns:p14="http://schemas.microsoft.com/office/powerpoint/2010/main" val="29584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the CMM-</a:t>
            </a:r>
            <a:r>
              <a:rPr lang="en-US" dirty="0" smtClean="0"/>
              <a:t>Repeatable</a:t>
            </a:r>
            <a:endParaRPr lang="en-US" dirty="0"/>
          </a:p>
        </p:txBody>
      </p:sp>
      <p:sp>
        <p:nvSpPr>
          <p:cNvPr id="3" name="Content Placeholder 2"/>
          <p:cNvSpPr>
            <a:spLocks noGrp="1"/>
          </p:cNvSpPr>
          <p:nvPr>
            <p:ph idx="1"/>
          </p:nvPr>
        </p:nvSpPr>
        <p:spPr/>
        <p:txBody>
          <a:bodyPr/>
          <a:lstStyle/>
          <a:p>
            <a:r>
              <a:rPr lang="en-US" dirty="0" smtClean="0"/>
              <a:t>Software </a:t>
            </a:r>
            <a:r>
              <a:rPr lang="en-US" dirty="0"/>
              <a:t>development successes are repeatable. The processes may not repeat for all the projects in the organization. </a:t>
            </a:r>
            <a:endParaRPr lang="en-US" dirty="0" smtClean="0"/>
          </a:p>
          <a:p>
            <a:r>
              <a:rPr lang="en-US" dirty="0" smtClean="0"/>
              <a:t>The </a:t>
            </a:r>
            <a:r>
              <a:rPr lang="en-US" dirty="0"/>
              <a:t>organization may use some basic project management to track cost and schedule.</a:t>
            </a:r>
          </a:p>
          <a:p>
            <a:r>
              <a:rPr lang="en-US" dirty="0"/>
              <a:t>Process discipline helps ensure that existing practices are retained during times of stress. When these practices are in place, projects are performed and managed according to their documented plans.</a:t>
            </a:r>
          </a:p>
          <a:p>
            <a:r>
              <a:rPr lang="en-US" dirty="0"/>
              <a:t>Project status and the delivery of services are visible to management at defined points (for example, at major milestones and at the completion of major tasks).</a:t>
            </a:r>
          </a:p>
        </p:txBody>
      </p:sp>
    </p:spTree>
    <p:extLst>
      <p:ext uri="{BB962C8B-B14F-4D97-AF65-F5344CB8AC3E}">
        <p14:creationId xmlns:p14="http://schemas.microsoft.com/office/powerpoint/2010/main" val="2746996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the CMM-</a:t>
            </a:r>
            <a:r>
              <a:rPr lang="en-US" dirty="0" smtClean="0"/>
              <a:t>Defined</a:t>
            </a:r>
            <a:endParaRPr lang="en-US" dirty="0"/>
          </a:p>
        </p:txBody>
      </p:sp>
      <p:sp>
        <p:nvSpPr>
          <p:cNvPr id="3" name="Content Placeholder 2"/>
          <p:cNvSpPr>
            <a:spLocks noGrp="1"/>
          </p:cNvSpPr>
          <p:nvPr>
            <p:ph idx="1"/>
          </p:nvPr>
        </p:nvSpPr>
        <p:spPr/>
        <p:txBody>
          <a:bodyPr/>
          <a:lstStyle/>
          <a:p>
            <a:r>
              <a:rPr lang="en-US" dirty="0"/>
              <a:t>The organization’s set of standard processes, which is the basis for level 3, is established and improved over time. </a:t>
            </a:r>
            <a:endParaRPr lang="en-US" dirty="0" smtClean="0"/>
          </a:p>
          <a:p>
            <a:r>
              <a:rPr lang="en-US" dirty="0" smtClean="0"/>
              <a:t>These </a:t>
            </a:r>
            <a:r>
              <a:rPr lang="en-US" dirty="0"/>
              <a:t>standard processes are used to establish consistency across the organization. Projects establish their defined processes by the organization’s set of standard processes according to tailoring guidelines.</a:t>
            </a:r>
          </a:p>
          <a:p>
            <a:r>
              <a:rPr lang="en-US" dirty="0" smtClean="0"/>
              <a:t>The organization’s management establishes process objectives based on the organization’s set of standard processes and ensures that these objectives are appropriately addressed.</a:t>
            </a:r>
            <a:endParaRPr lang="en-US" dirty="0"/>
          </a:p>
        </p:txBody>
      </p:sp>
    </p:spTree>
    <p:extLst>
      <p:ext uri="{BB962C8B-B14F-4D97-AF65-F5344CB8AC3E}">
        <p14:creationId xmlns:p14="http://schemas.microsoft.com/office/powerpoint/2010/main" val="652250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the CMM-</a:t>
            </a:r>
            <a:r>
              <a:rPr lang="en-US" dirty="0" smtClean="0"/>
              <a:t> Managed</a:t>
            </a:r>
            <a:endParaRPr lang="en-US" dirty="0"/>
          </a:p>
        </p:txBody>
      </p:sp>
      <p:sp>
        <p:nvSpPr>
          <p:cNvPr id="3" name="Content Placeholder 2"/>
          <p:cNvSpPr>
            <a:spLocks noGrp="1"/>
          </p:cNvSpPr>
          <p:nvPr>
            <p:ph idx="1"/>
          </p:nvPr>
        </p:nvSpPr>
        <p:spPr/>
        <p:txBody>
          <a:bodyPr/>
          <a:lstStyle/>
          <a:p>
            <a:r>
              <a:rPr lang="en-US" dirty="0"/>
              <a:t>Using precise measurements, management can effectively control the software development effort. In particular, management can identify ways to adjust and adapt the process to particular projects without measurable losses of quality or deviations from specifications</a:t>
            </a:r>
            <a:r>
              <a:rPr lang="en-US" dirty="0" smtClean="0"/>
              <a:t>.</a:t>
            </a:r>
          </a:p>
          <a:p>
            <a:r>
              <a:rPr lang="en-US" dirty="0" smtClean="0"/>
              <a:t>At </a:t>
            </a:r>
            <a:r>
              <a:rPr lang="en-US" dirty="0"/>
              <a:t>this level organization set a quantitative quality goal for both software process and software maintenance.</a:t>
            </a:r>
          </a:p>
          <a:p>
            <a:r>
              <a:rPr lang="en-US" dirty="0" smtClean="0"/>
              <a:t>Sub processes </a:t>
            </a:r>
            <a:r>
              <a:rPr lang="en-US" dirty="0"/>
              <a:t>are selected that significantly contribute to overall process performance. These selected </a:t>
            </a:r>
            <a:r>
              <a:rPr lang="en-US" dirty="0" smtClean="0"/>
              <a:t>sub processes </a:t>
            </a:r>
            <a:r>
              <a:rPr lang="en-US" dirty="0"/>
              <a:t>are controlled using statistical and other quantitative techniques.</a:t>
            </a:r>
          </a:p>
        </p:txBody>
      </p:sp>
    </p:spTree>
    <p:extLst>
      <p:ext uri="{BB962C8B-B14F-4D97-AF65-F5344CB8AC3E}">
        <p14:creationId xmlns:p14="http://schemas.microsoft.com/office/powerpoint/2010/main" val="3478647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the CMM-</a:t>
            </a:r>
            <a:r>
              <a:rPr lang="en-US" dirty="0" smtClean="0"/>
              <a:t>Optimizing</a:t>
            </a:r>
            <a:endParaRPr lang="en-US" dirty="0"/>
          </a:p>
        </p:txBody>
      </p:sp>
      <p:sp>
        <p:nvSpPr>
          <p:cNvPr id="3" name="Content Placeholder 2"/>
          <p:cNvSpPr>
            <a:spLocks noGrp="1"/>
          </p:cNvSpPr>
          <p:nvPr>
            <p:ph idx="1"/>
          </p:nvPr>
        </p:nvSpPr>
        <p:spPr/>
        <p:txBody>
          <a:bodyPr>
            <a:normAutofit/>
          </a:bodyPr>
          <a:lstStyle/>
          <a:p>
            <a:r>
              <a:rPr lang="en-US" dirty="0"/>
              <a:t>Focusing on continually improving process performance through both incremental and innovative technological improvements. </a:t>
            </a:r>
            <a:endParaRPr lang="en-US" dirty="0" smtClean="0"/>
          </a:p>
          <a:p>
            <a:r>
              <a:rPr lang="en-US" dirty="0" smtClean="0"/>
              <a:t>Quantitative </a:t>
            </a:r>
            <a:r>
              <a:rPr lang="en-US" dirty="0"/>
              <a:t>process-improvement objectives for the organization are established, continually revised to reflect changing business objectives, and used as criteria in managing process </a:t>
            </a:r>
            <a:r>
              <a:rPr lang="en-US" dirty="0" smtClean="0"/>
              <a:t>improvement.</a:t>
            </a:r>
          </a:p>
          <a:p>
            <a:r>
              <a:rPr lang="en-US" dirty="0" smtClean="0"/>
              <a:t>The </a:t>
            </a:r>
            <a:r>
              <a:rPr lang="en-US" dirty="0"/>
              <a:t>effects of deployed process improvements are measured and evaluated against the quantitative process-improvement objectives. Both the defined processes and the organization’s set of standard processes are targets of measurable improvement activities</a:t>
            </a:r>
            <a:r>
              <a:rPr lang="en-US" dirty="0" smtClean="0"/>
              <a:t>.</a:t>
            </a:r>
            <a:endParaRPr lang="en-US" dirty="0"/>
          </a:p>
        </p:txBody>
      </p:sp>
    </p:spTree>
    <p:extLst>
      <p:ext uri="{BB962C8B-B14F-4D97-AF65-F5344CB8AC3E}">
        <p14:creationId xmlns:p14="http://schemas.microsoft.com/office/powerpoint/2010/main" val="4031081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498</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Capability Maturity Model (CMM)</vt:lpstr>
      <vt:lpstr>PowerPoint Presentation</vt:lpstr>
      <vt:lpstr>Levels of the CMM</vt:lpstr>
      <vt:lpstr>Levels of the CMM-Initial</vt:lpstr>
      <vt:lpstr>Levels of the CMM-Repeatable</vt:lpstr>
      <vt:lpstr>Levels of the CMM-Defined</vt:lpstr>
      <vt:lpstr>Levels of the CMM- Managed</vt:lpstr>
      <vt:lpstr>Levels of the CMM-Optimizing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cp:revision>
  <dcterms:created xsi:type="dcterms:W3CDTF">2020-04-23T09:31:43Z</dcterms:created>
  <dcterms:modified xsi:type="dcterms:W3CDTF">2020-04-23T09:40:51Z</dcterms:modified>
</cp:coreProperties>
</file>